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4"/>
  </p:sldMasterIdLst>
  <p:notesMasterIdLst>
    <p:notesMasterId r:id="rId7"/>
  </p:notesMasterIdLst>
  <p:sldIdLst>
    <p:sldId id="262" r:id="rId5"/>
    <p:sldId id="264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0671E46-683B-E455-49C9-BE9632A3D932}" name="Tsuyoshi Nagashima" initials="TN" userId="S::tsuyoshi.nagashima@jp.adecco.com::47a6b73c-e11a-4a0f-a693-8b3afcf2c0c3" providerId="AD"/>
  <p188:author id="{AC346A50-E290-9083-B153-62518753854F}" name="引間　夢" initials="夢引" userId="S::T0532684@taims.metro.tokyo.jp::913e1506-02a1-488d-982c-2ad32166f443" providerId="AD"/>
  <p188:author id="{17F0C2A8-BD02-23AF-297F-AB17D9D6E7AA}" name="Tsuyoshi Nagashima" initials="TN" userId="S::tsuyoshi.nagashima@apac.adecco.net::47a6b73c-e11a-4a0f-a693-8b3afcf2c0c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84943"/>
    <a:srgbClr val="4F4039"/>
    <a:srgbClr val="FEEBDF"/>
    <a:srgbClr val="FEF7DB"/>
    <a:srgbClr val="FFE1E2"/>
    <a:srgbClr val="FEE4E1"/>
    <a:srgbClr val="0BBAF4"/>
    <a:srgbClr val="FF4E98"/>
    <a:srgbClr val="00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144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AC2619-17BE-416E-917D-120EC0549364}" type="datetimeFigureOut">
              <a:rPr kumimoji="1" lang="ja-JP" altLang="en-US" smtClean="0"/>
              <a:t>2025/4/28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6C710D-343D-478B-AF2D-39D8AA43C4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77227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591BC-5FC4-40EC-8FC3-0DECC293A031}" type="datetime1">
              <a:rPr kumimoji="1" lang="ja-JP" altLang="en-US" smtClean="0"/>
              <a:t>2025/4/28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82A70-CE4D-467A-A5F1-3E196F3680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3103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03E59-2F23-45B3-A10C-9A77B4AC1D42}" type="datetime1">
              <a:rPr kumimoji="1" lang="ja-JP" altLang="en-US" smtClean="0"/>
              <a:t>2025/4/28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82A70-CE4D-467A-A5F1-3E196F3680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6215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1ED2A-C77F-4A8A-AD14-5053DF8085A7}" type="datetime1">
              <a:rPr kumimoji="1" lang="ja-JP" altLang="en-US" smtClean="0"/>
              <a:t>2025/4/28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82A70-CE4D-467A-A5F1-3E196F3680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9067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7E4E3-7C66-49EE-BB26-D6CC8300F60C}" type="datetime1">
              <a:rPr kumimoji="1" lang="ja-JP" altLang="en-US" smtClean="0"/>
              <a:t>2025/4/28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327242" y="6526892"/>
            <a:ext cx="2743200" cy="365125"/>
          </a:xfrm>
        </p:spPr>
        <p:txBody>
          <a:bodyPr/>
          <a:lstStyle>
            <a:lvl1pPr>
              <a:defRPr>
                <a:solidFill>
                  <a:srgbClr val="4F403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fld id="{9E082A70-CE4D-467A-A5F1-3E196F368059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345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068A1-BA52-40A0-97F6-836B8653F0A3}" type="datetime1">
              <a:rPr kumimoji="1" lang="ja-JP" altLang="en-US" smtClean="0"/>
              <a:t>2025/4/28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82A70-CE4D-467A-A5F1-3E196F3680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0041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60580-6B7E-46D5-8332-CD01DA113E04}" type="datetime1">
              <a:rPr kumimoji="1" lang="ja-JP" altLang="en-US" smtClean="0"/>
              <a:t>2025/4/28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82A70-CE4D-467A-A5F1-3E196F3680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8574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5C5B1-0A58-41B5-9D4D-79AB30E3B618}" type="datetime1">
              <a:rPr kumimoji="1" lang="ja-JP" altLang="en-US" smtClean="0"/>
              <a:t>2025/4/28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82A70-CE4D-467A-A5F1-3E196F3680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52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D765B-E5D2-4CB1-B82B-C92570466098}" type="datetime1">
              <a:rPr kumimoji="1" lang="ja-JP" altLang="en-US" smtClean="0"/>
              <a:t>2025/4/28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82A70-CE4D-467A-A5F1-3E196F3680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978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64638-1888-4517-BE61-0BCBAC01B1E8}" type="datetime1">
              <a:rPr kumimoji="1" lang="ja-JP" altLang="en-US" smtClean="0"/>
              <a:t>2025/4/28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82A70-CE4D-467A-A5F1-3E196F3680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6813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97169-C8AF-4C77-BC5A-883F26220AEB}" type="datetime1">
              <a:rPr kumimoji="1" lang="ja-JP" altLang="en-US" smtClean="0"/>
              <a:t>2025/4/28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82A70-CE4D-467A-A5F1-3E196F3680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0708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11A66-9048-4DFA-812F-335037B7F801}" type="datetime1">
              <a:rPr kumimoji="1" lang="ja-JP" altLang="en-US" smtClean="0"/>
              <a:t>2025/4/28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82A70-CE4D-467A-A5F1-3E196F3680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6943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5F4D2-FBDA-4EB4-A257-F783088A9D94}" type="datetime1">
              <a:rPr kumimoji="1" lang="ja-JP" altLang="en-US" smtClean="0"/>
              <a:t>2025/4/28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082A70-CE4D-467A-A5F1-3E196F3680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1917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65AE8A0-1DEB-F1E8-1EA2-7CD1E25003FA}"/>
              </a:ext>
            </a:extLst>
          </p:cNvPr>
          <p:cNvSpPr/>
          <p:nvPr/>
        </p:nvSpPr>
        <p:spPr>
          <a:xfrm>
            <a:off x="258773" y="1248424"/>
            <a:ext cx="11662933" cy="180139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990570" fontAlgn="base">
              <a:spcAft>
                <a:spcPts val="600"/>
              </a:spcAft>
            </a:pPr>
            <a:r>
              <a:rPr lang="en-US" altLang="ja-JP" sz="1400" u="sng">
                <a:solidFill>
                  <a:srgbClr val="4F403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Arial" charset="0"/>
              </a:rPr>
              <a:t>【</a:t>
            </a:r>
            <a:r>
              <a:rPr lang="ja-JP" altLang="en-US" sz="1400" u="sng">
                <a:solidFill>
                  <a:srgbClr val="4F403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Arial" charset="0"/>
              </a:rPr>
              <a:t>作成にあっての注意事項</a:t>
            </a:r>
            <a:r>
              <a:rPr lang="en-US" altLang="ja-JP" sz="1400" u="sng">
                <a:solidFill>
                  <a:srgbClr val="4F403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Arial" charset="0"/>
              </a:rPr>
              <a:t>】</a:t>
            </a:r>
          </a:p>
          <a:p>
            <a:pPr marL="87312" defTabSz="990570" fontAlgn="base">
              <a:spcAft>
                <a:spcPts val="600"/>
              </a:spcAft>
            </a:pPr>
            <a:r>
              <a:rPr lang="ja-JP" altLang="en-US" sz="1400">
                <a:solidFill>
                  <a:srgbClr val="4F403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Arial" charset="0"/>
              </a:rPr>
              <a:t>１．様式は任意ですが、パワーポイントで作成してください。</a:t>
            </a:r>
            <a:endParaRPr lang="en-US" altLang="ja-JP" sz="1400">
              <a:solidFill>
                <a:srgbClr val="4F4039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Arial" charset="0"/>
            </a:endParaRPr>
          </a:p>
          <a:p>
            <a:pPr marL="87312" defTabSz="990570" fontAlgn="base">
              <a:spcAft>
                <a:spcPts val="600"/>
              </a:spcAft>
            </a:pPr>
            <a:r>
              <a:rPr lang="ja-JP" altLang="en-US" sz="1400">
                <a:solidFill>
                  <a:srgbClr val="4F403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Arial" charset="0"/>
              </a:rPr>
              <a:t>２．作成枚数の指定はありませんが、概ね</a:t>
            </a:r>
            <a:r>
              <a:rPr lang="en-US" altLang="ja-JP" sz="1400">
                <a:solidFill>
                  <a:srgbClr val="4F403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Arial" charset="0"/>
              </a:rPr>
              <a:t>10</a:t>
            </a:r>
            <a:r>
              <a:rPr lang="ja-JP" altLang="en-US" sz="1400">
                <a:solidFill>
                  <a:srgbClr val="4F403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Arial" charset="0"/>
              </a:rPr>
              <a:t>枚以内を目安に作成してください。</a:t>
            </a:r>
            <a:endParaRPr lang="en-US" altLang="ja-JP" sz="1400">
              <a:solidFill>
                <a:srgbClr val="4F4039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Arial" charset="0"/>
            </a:endParaRPr>
          </a:p>
          <a:p>
            <a:pPr marL="87312" defTabSz="990570" fontAlgn="base">
              <a:spcAft>
                <a:spcPts val="600"/>
              </a:spcAft>
            </a:pPr>
            <a:r>
              <a:rPr lang="ja-JP" altLang="en-US" sz="1400">
                <a:solidFill>
                  <a:srgbClr val="4F403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Arial" charset="0"/>
              </a:rPr>
              <a:t>３．本文のフォントは</a:t>
            </a:r>
            <a:r>
              <a:rPr lang="en-US" altLang="ja-JP" sz="1400">
                <a:solidFill>
                  <a:srgbClr val="4F403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Arial" charset="0"/>
              </a:rPr>
              <a:t>10</a:t>
            </a:r>
            <a:r>
              <a:rPr lang="ja-JP" altLang="en-US" sz="1400">
                <a:solidFill>
                  <a:srgbClr val="4F403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Arial" charset="0"/>
              </a:rPr>
              <a:t>ポイント以上としてください（付属図表等に関する文字の大きさはこの限りではありません）。</a:t>
            </a:r>
            <a:endParaRPr lang="en-US" altLang="ja-JP" sz="1400">
              <a:solidFill>
                <a:srgbClr val="4F4039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Arial" charset="0"/>
            </a:endParaRPr>
          </a:p>
          <a:p>
            <a:pPr marL="87312" defTabSz="990570" fontAlgn="base">
              <a:spcAft>
                <a:spcPts val="600"/>
              </a:spcAft>
            </a:pPr>
            <a:r>
              <a:rPr lang="ja-JP" altLang="en-US" sz="1400">
                <a:solidFill>
                  <a:srgbClr val="4F403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Arial" charset="0"/>
              </a:rPr>
              <a:t>４．プレゼンテーション審査会では、本資料を使用して５分程度でプレゼンしていただきます。</a:t>
            </a:r>
            <a:endParaRPr kumimoji="1" lang="ja-JP" altLang="en-US" sz="1400">
              <a:solidFill>
                <a:srgbClr val="4F4039"/>
              </a:solidFill>
            </a:endParaRPr>
          </a:p>
        </p:txBody>
      </p:sp>
      <p:sp>
        <p:nvSpPr>
          <p:cNvPr id="10" name="タイトル 8">
            <a:extLst>
              <a:ext uri="{FF2B5EF4-FFF2-40B4-BE49-F238E27FC236}">
                <a16:creationId xmlns:a16="http://schemas.microsoft.com/office/drawing/2014/main" id="{1938F136-FB55-4947-AE95-46657997E73C}"/>
              </a:ext>
            </a:extLst>
          </p:cNvPr>
          <p:cNvSpPr txBox="1">
            <a:spLocks/>
          </p:cNvSpPr>
          <p:nvPr/>
        </p:nvSpPr>
        <p:spPr bwMode="gray">
          <a:xfrm>
            <a:off x="1497033" y="437210"/>
            <a:ext cx="9186412" cy="6669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 defTabSz="990564" rtl="0" eaLnBrk="1" latinLnBrk="0" hangingPunct="1">
              <a:spcBef>
                <a:spcPct val="0"/>
              </a:spcBef>
              <a:buNone/>
              <a:defRPr kumimoji="1" sz="2000" b="1" kern="1200">
                <a:solidFill>
                  <a:schemeClr val="tx1"/>
                </a:solidFill>
                <a:latin typeface="+mj-lt"/>
                <a:ea typeface="+mj-ea"/>
                <a:cs typeface="+mj-cs"/>
                <a:sym typeface="+mj-lt"/>
              </a:defRPr>
            </a:lvl1pPr>
          </a:lstStyle>
          <a:p>
            <a:pPr algn="ctr"/>
            <a:r>
              <a:rPr lang="ja-JP" altLang="en-US" sz="2400">
                <a:solidFill>
                  <a:srgbClr val="4F403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プレゼンテーション資料について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7DDB2E5-E8D3-4B91-64C2-6784F699FDE1}"/>
              </a:ext>
            </a:extLst>
          </p:cNvPr>
          <p:cNvSpPr/>
          <p:nvPr/>
        </p:nvSpPr>
        <p:spPr>
          <a:xfrm>
            <a:off x="258774" y="3269974"/>
            <a:ext cx="11662932" cy="33494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990570" fontAlgn="base">
              <a:spcAft>
                <a:spcPts val="600"/>
              </a:spcAft>
            </a:pPr>
            <a:r>
              <a:rPr lang="en-US" altLang="ja-JP" sz="1400" u="sng" dirty="0">
                <a:solidFill>
                  <a:srgbClr val="4F403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Arial" charset="0"/>
              </a:rPr>
              <a:t>【</a:t>
            </a:r>
            <a:r>
              <a:rPr lang="ja-JP" altLang="en-US" sz="1400" u="sng" dirty="0">
                <a:solidFill>
                  <a:srgbClr val="4F403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Arial" charset="0"/>
              </a:rPr>
              <a:t>記載必須事項</a:t>
            </a:r>
            <a:r>
              <a:rPr lang="en-US" altLang="ja-JP" sz="1400" u="sng" dirty="0">
                <a:solidFill>
                  <a:srgbClr val="4F403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Arial" charset="0"/>
              </a:rPr>
              <a:t>】</a:t>
            </a:r>
          </a:p>
          <a:p>
            <a:pPr marL="342900" indent="-255588" defTabSz="990570" fontAlgn="base">
              <a:spcAft>
                <a:spcPts val="600"/>
              </a:spcAft>
              <a:buFont typeface="+mj-ea"/>
              <a:buAutoNum type="circleNumDbPlain"/>
            </a:pPr>
            <a:r>
              <a:rPr lang="ja-JP" altLang="en-US" sz="1400" dirty="0">
                <a:solidFill>
                  <a:srgbClr val="4F403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Arial" charset="0"/>
              </a:rPr>
              <a:t>調査研究の名称（テーマ）</a:t>
            </a:r>
            <a:endParaRPr lang="en-US" altLang="ja-JP" sz="1400" dirty="0">
              <a:solidFill>
                <a:srgbClr val="4F4039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Arial" charset="0"/>
            </a:endParaRPr>
          </a:p>
          <a:p>
            <a:pPr marL="342900" indent="-255588" defTabSz="990570" fontAlgn="base">
              <a:spcAft>
                <a:spcPts val="600"/>
              </a:spcAft>
              <a:buFont typeface="+mj-ea"/>
              <a:buAutoNum type="circleNumDbPlain"/>
            </a:pPr>
            <a:r>
              <a:rPr lang="ja-JP" altLang="en-US" sz="1400" dirty="0">
                <a:solidFill>
                  <a:srgbClr val="4F403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Arial" charset="0"/>
              </a:rPr>
              <a:t>実施体制・メンバー（構成団体、調査研究サポーターを含む）</a:t>
            </a:r>
          </a:p>
          <a:p>
            <a:pPr marL="342900" indent="-255588" defTabSz="990570" fontAlgn="base">
              <a:spcAft>
                <a:spcPts val="600"/>
              </a:spcAft>
              <a:buFont typeface="+mj-ea"/>
              <a:buAutoNum type="circleNumDbPlain"/>
            </a:pPr>
            <a:r>
              <a:rPr lang="ja-JP" altLang="en-US" sz="1400" dirty="0">
                <a:solidFill>
                  <a:srgbClr val="4F403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Arial" charset="0"/>
              </a:rPr>
              <a:t>役割分担（各団体・メンバーの役割・人数、各団体・メンバーが本提案に関して有する専門性や過去の実績を含む）</a:t>
            </a:r>
          </a:p>
          <a:p>
            <a:pPr marL="342900" indent="-255588" defTabSz="990570" fontAlgn="base">
              <a:spcAft>
                <a:spcPts val="600"/>
              </a:spcAft>
              <a:buFont typeface="+mj-ea"/>
              <a:buAutoNum type="circleNumDbPlain"/>
            </a:pPr>
            <a:r>
              <a:rPr lang="ja-JP" altLang="en-US" sz="1400" dirty="0">
                <a:solidFill>
                  <a:srgbClr val="4F403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Arial" charset="0"/>
              </a:rPr>
              <a:t>調査研究の目的・ねらい（調査研究テーマを設定した目的・理由や検証したい支援の手法等の詳細）</a:t>
            </a:r>
          </a:p>
          <a:p>
            <a:pPr marL="342900" indent="-255588" defTabSz="990570" fontAlgn="base">
              <a:spcAft>
                <a:spcPts val="600"/>
              </a:spcAft>
              <a:buFont typeface="+mj-ea"/>
              <a:buAutoNum type="circleNumDbPlain"/>
            </a:pPr>
            <a:r>
              <a:rPr lang="ja-JP" altLang="en-US" sz="1400" dirty="0">
                <a:solidFill>
                  <a:srgbClr val="4F403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Arial" charset="0"/>
              </a:rPr>
              <a:t>調査研究の内容（概要、子供の多様な興味関心を引き出す工夫、研究成果のフリースクールでの活用イメージを含む）</a:t>
            </a:r>
            <a:endParaRPr lang="en-US" altLang="ja-JP" sz="1400" dirty="0">
              <a:solidFill>
                <a:srgbClr val="4F4039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Arial" charset="0"/>
            </a:endParaRPr>
          </a:p>
          <a:p>
            <a:pPr marL="342900" indent="-255588" defTabSz="990570" fontAlgn="base">
              <a:spcAft>
                <a:spcPts val="600"/>
              </a:spcAft>
              <a:buFont typeface="+mj-ea"/>
              <a:buAutoNum type="circleNumDbPlain"/>
            </a:pPr>
            <a:r>
              <a:rPr lang="ja-JP" altLang="en-US" sz="1400" dirty="0">
                <a:solidFill>
                  <a:srgbClr val="58494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Arial" charset="0"/>
              </a:rPr>
              <a:t>調査研究の新規性・発展性</a:t>
            </a:r>
            <a:r>
              <a:rPr lang="ja-JP" altLang="en-US" sz="1350" dirty="0">
                <a:solidFill>
                  <a:srgbClr val="58494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Arial" charset="0"/>
              </a:rPr>
              <a:t>（</a:t>
            </a:r>
            <a:r>
              <a:rPr lang="ja-JP" altLang="ja-JP" sz="1800" dirty="0">
                <a:solidFill>
                  <a:srgbClr val="584943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Arial" panose="020B0604020202020204" pitchFamily="34" charset="0"/>
              </a:rPr>
              <a:t> </a:t>
            </a:r>
            <a:r>
              <a:rPr lang="ja-JP" altLang="ja-JP" sz="1400" dirty="0">
                <a:solidFill>
                  <a:srgbClr val="584943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※令和６年度の本調査研究と比較した、検証する支援方法等について新規性や発展性</a:t>
            </a:r>
            <a:r>
              <a:rPr lang="ja-JP" altLang="en-US" sz="1350" dirty="0">
                <a:solidFill>
                  <a:srgbClr val="58494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Arial" charset="0"/>
              </a:rPr>
              <a:t>）</a:t>
            </a:r>
          </a:p>
          <a:p>
            <a:pPr marL="342900" indent="-255588" defTabSz="990570" fontAlgn="base">
              <a:spcAft>
                <a:spcPts val="600"/>
              </a:spcAft>
              <a:buFont typeface="+mj-ea"/>
              <a:buAutoNum type="circleNumDbPlain"/>
            </a:pPr>
            <a:r>
              <a:rPr lang="ja-JP" altLang="en-US" sz="1400" dirty="0">
                <a:solidFill>
                  <a:srgbClr val="4F403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Arial" charset="0"/>
              </a:rPr>
              <a:t>実施場所（活動を予定する場所の住所、建物名、地図を含む）</a:t>
            </a:r>
          </a:p>
          <a:p>
            <a:pPr marL="342900" indent="-255588" defTabSz="990570" fontAlgn="base">
              <a:spcAft>
                <a:spcPts val="600"/>
              </a:spcAft>
              <a:buFont typeface="+mj-ea"/>
              <a:buAutoNum type="circleNumDbPlain"/>
            </a:pPr>
            <a:r>
              <a:rPr lang="ja-JP" altLang="en-US" sz="1400" dirty="0">
                <a:solidFill>
                  <a:srgbClr val="4F403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Arial" charset="0"/>
              </a:rPr>
              <a:t>実施工程（（１）協定締結～活動前（２）活動期間中</a:t>
            </a:r>
            <a:r>
              <a:rPr lang="en-US" altLang="ja-JP" sz="1400" dirty="0">
                <a:solidFill>
                  <a:srgbClr val="4F403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Arial" charset="0"/>
              </a:rPr>
              <a:t>(</a:t>
            </a:r>
            <a:r>
              <a:rPr lang="ja-JP" altLang="en-US" sz="1400" dirty="0">
                <a:solidFill>
                  <a:srgbClr val="4F403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Arial" charset="0"/>
              </a:rPr>
              <a:t>原則</a:t>
            </a:r>
            <a:r>
              <a:rPr lang="en-US" altLang="ja-JP" sz="1400" dirty="0">
                <a:solidFill>
                  <a:srgbClr val="4F403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Arial" charset="0"/>
              </a:rPr>
              <a:t>8</a:t>
            </a:r>
            <a:r>
              <a:rPr lang="ja-JP" altLang="en-US" sz="1400" dirty="0">
                <a:solidFill>
                  <a:srgbClr val="4F403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Arial" charset="0"/>
              </a:rPr>
              <a:t>回以上</a:t>
            </a:r>
            <a:r>
              <a:rPr lang="en-US" altLang="ja-JP" sz="1400" dirty="0">
                <a:solidFill>
                  <a:srgbClr val="4F403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Arial" charset="0"/>
              </a:rPr>
              <a:t>)</a:t>
            </a:r>
            <a:r>
              <a:rPr lang="ja-JP" altLang="en-US" sz="1400" dirty="0">
                <a:solidFill>
                  <a:srgbClr val="4F403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Arial" charset="0"/>
              </a:rPr>
              <a:t>（３）活動終了～協定締結期間終了 の３工程に分けて実施内容を記載）</a:t>
            </a:r>
          </a:p>
          <a:p>
            <a:pPr marL="342900" indent="-255588" defTabSz="990570" fontAlgn="base">
              <a:spcAft>
                <a:spcPts val="600"/>
              </a:spcAft>
              <a:buFont typeface="+mj-ea"/>
              <a:buAutoNum type="circleNumDbPlain"/>
            </a:pPr>
            <a:r>
              <a:rPr lang="ja-JP" altLang="en-US" sz="1400" dirty="0">
                <a:solidFill>
                  <a:srgbClr val="4F403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Arial" charset="0"/>
              </a:rPr>
              <a:t>安全上のリスクと対策（リスクの対象者、内容、対策を記載）</a:t>
            </a:r>
            <a:endParaRPr lang="en-US" altLang="ja-JP" sz="1400" dirty="0">
              <a:solidFill>
                <a:srgbClr val="4F4039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854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AF69415-0BFA-616F-50DF-9D691C64A027}"/>
              </a:ext>
            </a:extLst>
          </p:cNvPr>
          <p:cNvSpPr/>
          <p:nvPr/>
        </p:nvSpPr>
        <p:spPr>
          <a:xfrm>
            <a:off x="10173177" y="137845"/>
            <a:ext cx="1869193" cy="39188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90570" fontAlgn="base">
              <a:spcAft>
                <a:spcPts val="600"/>
              </a:spcAft>
            </a:pPr>
            <a:r>
              <a:rPr lang="ja-JP" altLang="en-US" sz="1400">
                <a:solidFill>
                  <a:srgbClr val="4F403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Arial" charset="0"/>
              </a:rPr>
              <a:t>様式３（様式任意）</a:t>
            </a:r>
            <a:endParaRPr kumimoji="1" lang="ja-JP" altLang="en-US" sz="1400">
              <a:solidFill>
                <a:srgbClr val="4F4039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2610FE1-63C8-B061-4D7F-713B40614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82A70-CE4D-467A-A5F1-3E196F368059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EF2D6ACE-0269-FB6D-4DEA-C1F0B649D48D}"/>
              </a:ext>
            </a:extLst>
          </p:cNvPr>
          <p:cNvSpPr/>
          <p:nvPr/>
        </p:nvSpPr>
        <p:spPr>
          <a:xfrm>
            <a:off x="149630" y="743601"/>
            <a:ext cx="11892740" cy="112662"/>
          </a:xfrm>
          <a:prstGeom prst="roundRect">
            <a:avLst>
              <a:gd name="adj" fmla="val 50000"/>
            </a:avLst>
          </a:prstGeom>
          <a:solidFill>
            <a:srgbClr val="FFE1E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5" name="タイトル 8">
            <a:extLst>
              <a:ext uri="{FF2B5EF4-FFF2-40B4-BE49-F238E27FC236}">
                <a16:creationId xmlns:a16="http://schemas.microsoft.com/office/drawing/2014/main" id="{5D652882-F2E2-4936-DB6D-08DEC88490A3}"/>
              </a:ext>
            </a:extLst>
          </p:cNvPr>
          <p:cNvSpPr txBox="1">
            <a:spLocks/>
          </p:cNvSpPr>
          <p:nvPr/>
        </p:nvSpPr>
        <p:spPr bwMode="gray">
          <a:xfrm>
            <a:off x="149630" y="163785"/>
            <a:ext cx="11892740" cy="579816"/>
          </a:xfrm>
          <a:prstGeom prst="rect">
            <a:avLst/>
          </a:prstGeom>
          <a:noFill/>
        </p:spPr>
        <p:txBody>
          <a:bodyPr vert="horz" lIns="0" tIns="0" rIns="0" bIns="0" rtlCol="0" anchor="ctr" anchorCtr="0">
            <a:noAutofit/>
          </a:bodyPr>
          <a:lstStyle>
            <a:lvl1pPr algn="l" defTabSz="990564" rtl="0" eaLnBrk="1" latinLnBrk="0" hangingPunct="1">
              <a:spcBef>
                <a:spcPct val="0"/>
              </a:spcBef>
              <a:buNone/>
              <a:defRPr kumimoji="1" sz="2000" b="1" kern="1200">
                <a:solidFill>
                  <a:schemeClr val="tx1"/>
                </a:solidFill>
                <a:latin typeface="+mj-lt"/>
                <a:ea typeface="+mj-ea"/>
                <a:cs typeface="+mj-cs"/>
                <a:sym typeface="+mj-lt"/>
              </a:defRPr>
            </a:lvl1pPr>
          </a:lstStyle>
          <a:p>
            <a:pPr indent="87313"/>
            <a:r>
              <a:rPr lang="ja-JP" altLang="en-US" sz="2400">
                <a:solidFill>
                  <a:srgbClr val="4F403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１．調査研究内容</a:t>
            </a:r>
          </a:p>
        </p:txBody>
      </p:sp>
      <p:sp>
        <p:nvSpPr>
          <p:cNvPr id="28" name="四角形: 角を丸くする 27">
            <a:extLst>
              <a:ext uri="{FF2B5EF4-FFF2-40B4-BE49-F238E27FC236}">
                <a16:creationId xmlns:a16="http://schemas.microsoft.com/office/drawing/2014/main" id="{C03B953A-BFE9-4FEE-84B7-0CB6DDF8A6E8}"/>
              </a:ext>
            </a:extLst>
          </p:cNvPr>
          <p:cNvSpPr/>
          <p:nvPr/>
        </p:nvSpPr>
        <p:spPr>
          <a:xfrm>
            <a:off x="149630" y="1027004"/>
            <a:ext cx="1722713" cy="583595"/>
          </a:xfrm>
          <a:prstGeom prst="roundRect">
            <a:avLst>
              <a:gd name="adj" fmla="val 11969"/>
            </a:avLst>
          </a:prstGeom>
          <a:solidFill>
            <a:srgbClr val="FEEBD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>
                <a:solidFill>
                  <a:srgbClr val="4F403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名称（テーマ）</a:t>
            </a:r>
            <a:endParaRPr kumimoji="1" lang="ja-JP" altLang="en-US" sz="1600" b="1">
              <a:solidFill>
                <a:srgbClr val="4F4039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B40B9B74-5549-6204-C0D7-F9A95D1CAEBA}"/>
              </a:ext>
            </a:extLst>
          </p:cNvPr>
          <p:cNvCxnSpPr>
            <a:cxnSpLocks/>
          </p:cNvCxnSpPr>
          <p:nvPr/>
        </p:nvCxnSpPr>
        <p:spPr>
          <a:xfrm>
            <a:off x="1872343" y="1610600"/>
            <a:ext cx="10152000" cy="0"/>
          </a:xfrm>
          <a:prstGeom prst="line">
            <a:avLst/>
          </a:prstGeom>
          <a:ln w="19050">
            <a:solidFill>
              <a:srgbClr val="FEEBD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四角形: 角を丸くする 32">
            <a:extLst>
              <a:ext uri="{FF2B5EF4-FFF2-40B4-BE49-F238E27FC236}">
                <a16:creationId xmlns:a16="http://schemas.microsoft.com/office/drawing/2014/main" id="{159A9504-CAE0-D101-6C48-DBB9999F6EEF}"/>
              </a:ext>
            </a:extLst>
          </p:cNvPr>
          <p:cNvSpPr/>
          <p:nvPr/>
        </p:nvSpPr>
        <p:spPr>
          <a:xfrm>
            <a:off x="149630" y="1751818"/>
            <a:ext cx="1722713" cy="1817175"/>
          </a:xfrm>
          <a:prstGeom prst="roundRect">
            <a:avLst>
              <a:gd name="adj" fmla="val 3500"/>
            </a:avLst>
          </a:prstGeom>
          <a:solidFill>
            <a:srgbClr val="FEEBD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>
                <a:solidFill>
                  <a:srgbClr val="4F403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調査研究の</a:t>
            </a:r>
            <a:endParaRPr lang="en-US" altLang="ja-JP" sz="1600" b="1">
              <a:solidFill>
                <a:srgbClr val="4F4039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1600" b="1">
                <a:solidFill>
                  <a:srgbClr val="4F403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目的・ねらい</a:t>
            </a:r>
          </a:p>
        </p:txBody>
      </p:sp>
      <p:cxnSp>
        <p:nvCxnSpPr>
          <p:cNvPr id="34" name="直線コネクタ 33">
            <a:extLst>
              <a:ext uri="{FF2B5EF4-FFF2-40B4-BE49-F238E27FC236}">
                <a16:creationId xmlns:a16="http://schemas.microsoft.com/office/drawing/2014/main" id="{C380EF8C-1456-1C2B-6473-C155D89F9544}"/>
              </a:ext>
            </a:extLst>
          </p:cNvPr>
          <p:cNvCxnSpPr>
            <a:cxnSpLocks/>
          </p:cNvCxnSpPr>
          <p:nvPr/>
        </p:nvCxnSpPr>
        <p:spPr>
          <a:xfrm>
            <a:off x="1872343" y="3568993"/>
            <a:ext cx="10152000" cy="0"/>
          </a:xfrm>
          <a:prstGeom prst="line">
            <a:avLst/>
          </a:prstGeom>
          <a:ln w="19050">
            <a:solidFill>
              <a:srgbClr val="FEEBD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四角形: 角を丸くする 40">
            <a:extLst>
              <a:ext uri="{FF2B5EF4-FFF2-40B4-BE49-F238E27FC236}">
                <a16:creationId xmlns:a16="http://schemas.microsoft.com/office/drawing/2014/main" id="{EB4102D3-F91E-7EE2-9253-DB2411672684}"/>
              </a:ext>
            </a:extLst>
          </p:cNvPr>
          <p:cNvSpPr/>
          <p:nvPr/>
        </p:nvSpPr>
        <p:spPr>
          <a:xfrm>
            <a:off x="149630" y="3708122"/>
            <a:ext cx="1722713" cy="2875264"/>
          </a:xfrm>
          <a:prstGeom prst="roundRect">
            <a:avLst>
              <a:gd name="adj" fmla="val 5158"/>
            </a:avLst>
          </a:prstGeom>
          <a:solidFill>
            <a:srgbClr val="FEEBD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>
                <a:solidFill>
                  <a:srgbClr val="4F403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調査研究の</a:t>
            </a:r>
            <a:endParaRPr lang="en-US" altLang="ja-JP" sz="1600" b="1">
              <a:solidFill>
                <a:srgbClr val="4F4039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1600" b="1">
                <a:solidFill>
                  <a:srgbClr val="4F403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内容</a:t>
            </a:r>
          </a:p>
        </p:txBody>
      </p:sp>
      <p:cxnSp>
        <p:nvCxnSpPr>
          <p:cNvPr id="42" name="直線コネクタ 41">
            <a:extLst>
              <a:ext uri="{FF2B5EF4-FFF2-40B4-BE49-F238E27FC236}">
                <a16:creationId xmlns:a16="http://schemas.microsoft.com/office/drawing/2014/main" id="{1CD7EB92-8FCB-2540-A1B3-5453481133C5}"/>
              </a:ext>
            </a:extLst>
          </p:cNvPr>
          <p:cNvCxnSpPr>
            <a:cxnSpLocks/>
          </p:cNvCxnSpPr>
          <p:nvPr/>
        </p:nvCxnSpPr>
        <p:spPr>
          <a:xfrm>
            <a:off x="1872343" y="6583386"/>
            <a:ext cx="10152000" cy="0"/>
          </a:xfrm>
          <a:prstGeom prst="line">
            <a:avLst/>
          </a:prstGeom>
          <a:ln w="19050">
            <a:solidFill>
              <a:srgbClr val="FEEBD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四角形: 角を丸くする 43">
            <a:extLst>
              <a:ext uri="{FF2B5EF4-FFF2-40B4-BE49-F238E27FC236}">
                <a16:creationId xmlns:a16="http://schemas.microsoft.com/office/drawing/2014/main" id="{DA419F9D-E1CF-C514-72EC-59CCDF7C5B33}"/>
              </a:ext>
            </a:extLst>
          </p:cNvPr>
          <p:cNvSpPr/>
          <p:nvPr/>
        </p:nvSpPr>
        <p:spPr>
          <a:xfrm>
            <a:off x="1959380" y="1027004"/>
            <a:ext cx="10082990" cy="583596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>
                <a:solidFill>
                  <a:srgbClr val="4F403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○○○</a:t>
            </a:r>
            <a:endParaRPr kumimoji="1" lang="ja-JP" altLang="en-US" sz="1400" dirty="0">
              <a:solidFill>
                <a:srgbClr val="4F4039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5" name="四角形: 角を丸くする 44">
            <a:extLst>
              <a:ext uri="{FF2B5EF4-FFF2-40B4-BE49-F238E27FC236}">
                <a16:creationId xmlns:a16="http://schemas.microsoft.com/office/drawing/2014/main" id="{F6F6AC10-8AD9-5717-5BFA-3981A07199D9}"/>
              </a:ext>
            </a:extLst>
          </p:cNvPr>
          <p:cNvSpPr/>
          <p:nvPr/>
        </p:nvSpPr>
        <p:spPr>
          <a:xfrm>
            <a:off x="1959380" y="1751817"/>
            <a:ext cx="10082990" cy="1817173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>
                <a:solidFill>
                  <a:srgbClr val="4F403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・・・を通じて・・・を分析し、・・・を検証する。</a:t>
            </a:r>
            <a:endParaRPr lang="en-US" altLang="ja-JP" sz="1400" dirty="0">
              <a:solidFill>
                <a:srgbClr val="4F4039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400" dirty="0">
                <a:solidFill>
                  <a:srgbClr val="4F403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・・・</a:t>
            </a:r>
            <a:endParaRPr kumimoji="1" lang="en-US" altLang="ja-JP" sz="1400" dirty="0">
              <a:solidFill>
                <a:srgbClr val="4F4039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400" dirty="0">
              <a:solidFill>
                <a:srgbClr val="4F4039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400" dirty="0">
              <a:solidFill>
                <a:srgbClr val="4F4039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400" dirty="0">
              <a:solidFill>
                <a:srgbClr val="4F4039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ja-JP" altLang="en-US" sz="1400" dirty="0">
              <a:solidFill>
                <a:srgbClr val="4F4039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2" name="四角形: 角を丸くする 51">
            <a:extLst>
              <a:ext uri="{FF2B5EF4-FFF2-40B4-BE49-F238E27FC236}">
                <a16:creationId xmlns:a16="http://schemas.microsoft.com/office/drawing/2014/main" id="{D1DE6C03-1227-4826-5E83-A06EA159CF43}"/>
              </a:ext>
            </a:extLst>
          </p:cNvPr>
          <p:cNvSpPr/>
          <p:nvPr/>
        </p:nvSpPr>
        <p:spPr>
          <a:xfrm>
            <a:off x="1959380" y="3708122"/>
            <a:ext cx="10082990" cy="2949376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>
                <a:solidFill>
                  <a:srgbClr val="4F403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・・・</a:t>
            </a:r>
            <a:endParaRPr kumimoji="1" lang="en-US" altLang="ja-JP" sz="1400">
              <a:solidFill>
                <a:srgbClr val="4F4039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400">
                <a:solidFill>
                  <a:srgbClr val="4F403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・・・</a:t>
            </a:r>
            <a:endParaRPr kumimoji="1" lang="en-US" altLang="ja-JP" sz="1400">
              <a:solidFill>
                <a:srgbClr val="4F4039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400">
                <a:solidFill>
                  <a:srgbClr val="4F403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・・・</a:t>
            </a:r>
            <a:endParaRPr kumimoji="1" lang="en-US" altLang="ja-JP" sz="1400">
              <a:solidFill>
                <a:srgbClr val="4F4039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400">
              <a:solidFill>
                <a:srgbClr val="4F4039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400">
              <a:solidFill>
                <a:srgbClr val="4F4039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400">
              <a:solidFill>
                <a:srgbClr val="4F4039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400">
              <a:solidFill>
                <a:srgbClr val="4F4039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400">
              <a:solidFill>
                <a:srgbClr val="4F4039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400">
              <a:solidFill>
                <a:srgbClr val="4F4039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400">
              <a:solidFill>
                <a:srgbClr val="4F4039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ja-JP" altLang="en-US" sz="1400">
              <a:solidFill>
                <a:srgbClr val="4F4039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41E6248D-D13C-4DFC-AECA-AC005D0A35E7}"/>
              </a:ext>
            </a:extLst>
          </p:cNvPr>
          <p:cNvSpPr/>
          <p:nvPr/>
        </p:nvSpPr>
        <p:spPr>
          <a:xfrm>
            <a:off x="7094929" y="3858955"/>
            <a:ext cx="4929414" cy="2573599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>
                <a:solidFill>
                  <a:srgbClr val="4F403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>
                <a:solidFill>
                  <a:srgbClr val="4F403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絵や図等を含む</a:t>
            </a:r>
          </a:p>
        </p:txBody>
      </p:sp>
    </p:spTree>
    <p:extLst>
      <p:ext uri="{BB962C8B-B14F-4D97-AF65-F5344CB8AC3E}">
        <p14:creationId xmlns:p14="http://schemas.microsoft.com/office/powerpoint/2010/main" val="38429480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8870ABF10371D347A5A0582224D380E8" ma:contentTypeVersion="16" ma:contentTypeDescription="新しいドキュメントを作成します。" ma:contentTypeScope="" ma:versionID="12805094ebc5011d35054e5ce36a21da">
  <xsd:schema xmlns:xsd="http://www.w3.org/2001/XMLSchema" xmlns:xs="http://www.w3.org/2001/XMLSchema" xmlns:p="http://schemas.microsoft.com/office/2006/metadata/properties" xmlns:ns2="ce66733c-2861-4147-90cc-90c2c446b25c" xmlns:ns3="f19677f2-2533-4ae5-86f9-2f1eaff652c9" targetNamespace="http://schemas.microsoft.com/office/2006/metadata/properties" ma:root="true" ma:fieldsID="bbe14926855855ce3184fa9470661cb2" ns2:_="" ns3:_="">
    <xsd:import namespace="ce66733c-2861-4147-90cc-90c2c446b25c"/>
    <xsd:import namespace="f19677f2-2533-4ae5-86f9-2f1eaff652c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66733c-2861-4147-90cc-90c2c446b25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25a26606-5c73-4822-bc95-38ee462397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ServiceBillingMetadata" ma:index="2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9677f2-2533-4ae5-86f9-2f1eaff652c9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6c2e708a-1ebf-47b8-880a-67ce4a37bc3b}" ma:internalName="TaxCatchAll" ma:showField="CatchAllData" ma:web="f19677f2-2533-4ae5-86f9-2f1eaff652c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19677f2-2533-4ae5-86f9-2f1eaff652c9" xsi:nil="true"/>
    <lcf76f155ced4ddcb4097134ff3c332f xmlns="ce66733c-2861-4147-90cc-90c2c446b25c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80DF6A6-5172-43F6-A2E4-3740767E5AD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e66733c-2861-4147-90cc-90c2c446b25c"/>
    <ds:schemaRef ds:uri="f19677f2-2533-4ae5-86f9-2f1eaff652c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0E0BC50-AD78-4283-92E3-F42105027136}">
  <ds:schemaRefs>
    <ds:schemaRef ds:uri="http://purl.org/dc/terms/"/>
    <ds:schemaRef ds:uri="http://schemas.microsoft.com/office/2006/documentManagement/types"/>
    <ds:schemaRef ds:uri="f19677f2-2533-4ae5-86f9-2f1eaff652c9"/>
    <ds:schemaRef ds:uri="http://purl.org/dc/dcmitype/"/>
    <ds:schemaRef ds:uri="http://schemas.microsoft.com/office/infopath/2007/PartnerControls"/>
    <ds:schemaRef ds:uri="http://purl.org/dc/elements/1.1/"/>
    <ds:schemaRef ds:uri="ce66733c-2861-4147-90cc-90c2c446b25c"/>
    <ds:schemaRef ds:uri="http://schemas.openxmlformats.org/package/2006/metadata/core-properties"/>
    <ds:schemaRef ds:uri="http://www.w3.org/XML/1998/namespace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9CC5DC8B-C2FA-43D9-BB5D-138D8DA7038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370</Words>
  <Application>Microsoft Office PowerPoint</Application>
  <PresentationFormat>ワイド画面</PresentationFormat>
  <Paragraphs>39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BIZ UDPゴシック</vt:lpstr>
      <vt:lpstr>游ゴシック</vt:lpstr>
      <vt:lpstr>游ゴシック Light</vt:lpstr>
      <vt:lpstr>Arial</vt:lpstr>
      <vt:lpstr>Century</vt:lpstr>
      <vt:lpstr>Office テーマ</vt:lpstr>
      <vt:lpstr>PowerPoint プレゼンテーション</vt:lpstr>
      <vt:lpstr>PowerPoint プレゼンテーション</vt:lpstr>
    </vt:vector>
  </TitlesOfParts>
  <Company>TAIMS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引間　夢</dc:creator>
  <cp:lastModifiedBy>Tsuyoshi Nagashima</cp:lastModifiedBy>
  <cp:revision>5</cp:revision>
  <dcterms:created xsi:type="dcterms:W3CDTF">2024-05-23T06:16:17Z</dcterms:created>
  <dcterms:modified xsi:type="dcterms:W3CDTF">2025-04-28T08:27:54Z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0x0101008870ABF10371D347A5A0582224D380E8</vt:lpwstr>
  </property>
  <property fmtid="{D5CDD505-2E9C-101B-9397-08002B2CF9AE}" pid="3" name="MediaServiceImageTags">
    <vt:lpwstr/>
  </property>
</Properties>
</file>